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CB4E"/>
    <a:srgbClr val="F8C0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412776"/>
            <a:ext cx="7543800" cy="1959074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6996" y="3607296"/>
            <a:ext cx="678942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 smtClean="0"/>
              <a:t>Clique para editar o estilo do subtítulo mestre</a:t>
            </a:r>
            <a:endParaRPr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6379C-DC9F-4E9D-879F-65F3F902116A}" type="datetimeFigureOut">
              <a:rPr lang="pt-BR" smtClean="0"/>
              <a:pPr/>
              <a:t>20/11/2014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4C986-0899-4690-8576-A27346609305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6379C-DC9F-4E9D-879F-65F3F902116A}" type="datetimeFigureOut">
              <a:rPr lang="pt-BR" smtClean="0"/>
              <a:pPr/>
              <a:t>20/11/2014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4C986-0899-4690-8576-A27346609305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o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8" name="Espaço Reservado para Texto 7"/>
          <p:cNvSpPr>
            <a:spLocks noGrp="1"/>
          </p:cNvSpPr>
          <p:nvPr>
            <p:ph type="body" sz="quarter" idx="13"/>
          </p:nvPr>
        </p:nvSpPr>
        <p:spPr>
          <a:xfrm>
            <a:off x="251520" y="1340768"/>
            <a:ext cx="8640960" cy="4392488"/>
          </a:xfrm>
        </p:spPr>
        <p:txBody>
          <a:bodyPr/>
          <a:lstStyle>
            <a:lvl1pPr marL="274320" indent="-256032" algn="just">
              <a:buFont typeface="Arial"/>
              <a:buChar char="•"/>
              <a:defRPr/>
            </a:lvl1pPr>
            <a:lvl2pPr marL="640080" indent="-256032" algn="just">
              <a:buFont typeface="Arial"/>
              <a:buChar char="•"/>
              <a:defRPr/>
            </a:lvl2pPr>
            <a:lvl3pPr marL="1005840" indent="-256032" algn="just">
              <a:buFont typeface="Arial"/>
              <a:buChar char="•"/>
              <a:defRPr/>
            </a:lvl3pPr>
            <a:lvl4pPr marL="1371600" indent="-256032" algn="just">
              <a:buFont typeface="Arial"/>
              <a:buChar char="•"/>
              <a:defRPr/>
            </a:lvl4pPr>
            <a:lvl5pPr marL="1645920" indent="-256032" algn="just">
              <a:buFont typeface="Arial"/>
              <a:buChar char="•"/>
              <a:defRPr/>
            </a:lvl5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1F6379C-DC9F-4E9D-879F-65F3F902116A}" type="datetimeFigureOut">
              <a:rPr lang="pt-BR" smtClean="0"/>
              <a:pPr/>
              <a:t>20/11/2014</a:t>
            </a:fld>
            <a:endParaRPr lang="pt-BR" dirty="0"/>
          </a:p>
        </p:txBody>
      </p:sp>
      <p:sp>
        <p:nvSpPr>
          <p:cNvPr id="13" name="Espaço Reservado para Rodapé 1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14" name="Espaço Reservado para Número de Slide 13"/>
          <p:cNvSpPr>
            <a:spLocks noGrp="1"/>
          </p:cNvSpPr>
          <p:nvPr>
            <p:ph type="sldNum" sz="quarter" idx="16"/>
          </p:nvPr>
        </p:nvSpPr>
        <p:spPr/>
        <p:txBody>
          <a:bodyPr anchor="ctr"/>
          <a:lstStyle/>
          <a:p>
            <a:fld id="{C064C986-0899-4690-8576-A27346609305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687990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z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75676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0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pt-BR" dirty="0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2000" y="1412776"/>
            <a:ext cx="8640000" cy="439248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08304" y="5959838"/>
            <a:ext cx="1008112" cy="27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alpha val="60000"/>
                  </a:schemeClr>
                </a:solidFill>
                <a:effectLst/>
                <a:latin typeface="Trebuchet MS" panose="020B0603020202020204" pitchFamily="34" charset="0"/>
              </a:defRPr>
            </a:lvl1pPr>
          </a:lstStyle>
          <a:p>
            <a:fld id="{31F6379C-DC9F-4E9D-879F-65F3F902116A}" type="datetimeFigureOut">
              <a:rPr lang="pt-BR" smtClean="0"/>
              <a:pPr/>
              <a:t>20/11/2014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95736" y="5959838"/>
            <a:ext cx="5040560" cy="27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60000"/>
                  </a:schemeClr>
                </a:solidFill>
                <a:effectLst/>
                <a:latin typeface="Trebuchet MS" panose="020B0603020202020204" pitchFamily="34" charset="0"/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8424" y="5960112"/>
            <a:ext cx="504056" cy="277200"/>
          </a:xfrm>
          <a:prstGeom prst="rect">
            <a:avLst/>
          </a:prstGeom>
        </p:spPr>
        <p:txBody>
          <a:bodyPr vert="horz" lIns="91440" tIns="45720" rIns="91440" bIns="9144" rtlCol="0" anchor="ctr"/>
          <a:lstStyle>
            <a:lvl1pPr algn="ctr">
              <a:defRPr sz="1200">
                <a:solidFill>
                  <a:schemeClr val="tx1">
                    <a:alpha val="60000"/>
                  </a:schemeClr>
                </a:solidFill>
                <a:effectLst/>
                <a:latin typeface="Trebuchet MS" panose="020B0603020202020204" pitchFamily="34" charset="0"/>
              </a:defRPr>
            </a:lvl1pPr>
          </a:lstStyle>
          <a:p>
            <a:fld id="{C064C986-0899-4690-8576-A27346609305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4" r:id="rId2"/>
    <p:sldLayoutId id="2147483715" r:id="rId3"/>
    <p:sldLayoutId id="2147483716" r:id="rId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just" defTabSz="914400" rtl="0" eaLnBrk="1" latinLnBrk="0" hangingPunct="1">
        <a:spcBef>
          <a:spcPct val="20000"/>
        </a:spcBef>
        <a:spcAft>
          <a:spcPts val="0"/>
        </a:spcAft>
        <a:buSzPct val="90000"/>
        <a:buFont typeface="Arial"/>
        <a:buChar char="•"/>
        <a:defRPr sz="2800" kern="1200">
          <a:solidFill>
            <a:schemeClr val="tx1"/>
          </a:solidFill>
          <a:effectLst/>
          <a:latin typeface="+mj-lt"/>
          <a:ea typeface="+mn-ea"/>
          <a:cs typeface="+mn-cs"/>
        </a:defRPr>
      </a:lvl1pPr>
      <a:lvl2pPr marL="640080" indent="-256032" algn="just" defTabSz="914400" rtl="0" eaLnBrk="1" latinLnBrk="0" hangingPunct="1">
        <a:spcBef>
          <a:spcPct val="20000"/>
        </a:spcBef>
        <a:buSzPct val="90000"/>
        <a:buFont typeface="Arial"/>
        <a:buChar char="•"/>
        <a:defRPr sz="2400" kern="1200">
          <a:solidFill>
            <a:schemeClr val="tx1"/>
          </a:solidFill>
          <a:effectLst/>
          <a:latin typeface="+mj-lt"/>
          <a:ea typeface="+mn-ea"/>
          <a:cs typeface="+mn-cs"/>
        </a:defRPr>
      </a:lvl2pPr>
      <a:lvl3pPr marL="1005840" indent="-256032" algn="just" defTabSz="914400" rtl="0" eaLnBrk="1" latinLnBrk="0" hangingPunct="1">
        <a:spcBef>
          <a:spcPct val="20000"/>
        </a:spcBef>
        <a:buSzPct val="90000"/>
        <a:buFont typeface="Arial"/>
        <a:buChar char="•"/>
        <a:defRPr sz="2000" kern="1200">
          <a:solidFill>
            <a:schemeClr val="tx1"/>
          </a:solidFill>
          <a:effectLst/>
          <a:latin typeface="+mj-lt"/>
          <a:ea typeface="+mn-ea"/>
          <a:cs typeface="+mn-cs"/>
        </a:defRPr>
      </a:lvl3pPr>
      <a:lvl4pPr marL="1371600" indent="-256032" algn="just" defTabSz="914400" rtl="0" eaLnBrk="1" latinLnBrk="0" hangingPunct="1">
        <a:spcBef>
          <a:spcPct val="20000"/>
        </a:spcBef>
        <a:buSzPct val="90000"/>
        <a:buFont typeface="Arial"/>
        <a:buChar char="•"/>
        <a:defRPr sz="2000" kern="1200">
          <a:solidFill>
            <a:schemeClr val="tx1"/>
          </a:solidFill>
          <a:effectLst/>
          <a:latin typeface="+mj-lt"/>
          <a:ea typeface="+mn-ea"/>
          <a:cs typeface="+mn-cs"/>
        </a:defRPr>
      </a:lvl4pPr>
      <a:lvl5pPr marL="1645920" indent="-256032" algn="just" defTabSz="914400" rtl="0" eaLnBrk="1" latinLnBrk="0" hangingPunct="1">
        <a:spcBef>
          <a:spcPct val="20000"/>
        </a:spcBef>
        <a:buSzPct val="90000"/>
        <a:buFont typeface="Arial"/>
        <a:buChar char="•"/>
        <a:defRPr sz="1800" kern="1200">
          <a:solidFill>
            <a:schemeClr val="tx1"/>
          </a:solidFill>
          <a:effectLst/>
          <a:latin typeface="+mj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04448" y="1285900"/>
            <a:ext cx="8100000" cy="1927076"/>
          </a:xfrm>
        </p:spPr>
        <p:txBody>
          <a:bodyPr>
            <a:noAutofit/>
          </a:bodyPr>
          <a:lstStyle/>
          <a:p>
            <a:r>
              <a:rPr lang="pt-BR" sz="3600" dirty="0" smtClean="0"/>
              <a:t>Fundamentos da projeção</a:t>
            </a:r>
            <a:r>
              <a:rPr lang="pt-BR" sz="3600" baseline="30000" dirty="0" smtClean="0"/>
              <a:t> </a:t>
            </a:r>
            <a:r>
              <a:rPr lang="pt-BR" sz="3600" dirty="0" smtClean="0"/>
              <a:t>de </a:t>
            </a:r>
            <a:r>
              <a:rPr lang="pt-BR" sz="3600" dirty="0"/>
              <a:t>matrículas para os </a:t>
            </a:r>
            <a:r>
              <a:rPr lang="pt-BR" sz="3600" dirty="0" smtClean="0"/>
              <a:t>Programas do </a:t>
            </a:r>
            <a:r>
              <a:rPr lang="pt-BR" sz="3600" dirty="0"/>
              <a:t>Livro</a:t>
            </a:r>
          </a:p>
        </p:txBody>
      </p:sp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504448" y="3607296"/>
            <a:ext cx="8100000" cy="685800"/>
          </a:xfrm>
        </p:spPr>
        <p:txBody>
          <a:bodyPr>
            <a:normAutofit/>
          </a:bodyPr>
          <a:lstStyle/>
          <a:p>
            <a:pPr algn="ctr"/>
            <a:r>
              <a:rPr lang="pt-BR" sz="2200" dirty="0"/>
              <a:t>Uso das informações do Censo Escolar da Educação Básica</a:t>
            </a:r>
          </a:p>
        </p:txBody>
      </p:sp>
    </p:spTree>
    <p:extLst>
      <p:ext uri="{BB962C8B-B14F-4D97-AF65-F5344CB8AC3E}">
        <p14:creationId xmlns:p14="http://schemas.microsoft.com/office/powerpoint/2010/main" val="3806721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Censo Escolar da Educação Básica</a:t>
            </a:r>
            <a:endParaRPr lang="pt-BR" dirty="0"/>
          </a:p>
        </p:txBody>
      </p:sp>
      <p:sp>
        <p:nvSpPr>
          <p:cNvPr id="8" name="Espaço Reservado para Texto 7"/>
          <p:cNvSpPr>
            <a:spLocks noGrp="1"/>
          </p:cNvSpPr>
          <p:nvPr>
            <p:ph type="body" sz="quarter" idx="13"/>
          </p:nvPr>
        </p:nvSpPr>
        <p:spPr>
          <a:xfrm>
            <a:off x="251520" y="1700808"/>
            <a:ext cx="8640960" cy="4032448"/>
          </a:xfrm>
        </p:spPr>
        <p:txBody>
          <a:bodyPr>
            <a:normAutofit fontScale="92500" lnSpcReduction="10000"/>
          </a:bodyPr>
          <a:lstStyle/>
          <a:p>
            <a:r>
              <a:rPr lang="pt-BR" dirty="0"/>
              <a:t>Referência: última quarta-feira de maio</a:t>
            </a:r>
            <a:r>
              <a:rPr lang="pt-BR" dirty="0" smtClean="0"/>
              <a:t>.</a:t>
            </a:r>
          </a:p>
          <a:p>
            <a:endParaRPr lang="pt-BR" dirty="0"/>
          </a:p>
          <a:p>
            <a:pPr algn="just"/>
            <a:r>
              <a:rPr lang="pt-BR" dirty="0" smtClean="0"/>
              <a:t>Anual: dois momentos (matrícula e situação final).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Declaratória: responsabilidade compartilhada.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Sistemática: harmonização de conceitos para a informação, período de referência, formação de uma base nacional.</a:t>
            </a:r>
          </a:p>
        </p:txBody>
      </p:sp>
    </p:spTree>
    <p:extLst>
      <p:ext uri="{BB962C8B-B14F-4D97-AF65-F5344CB8AC3E}">
        <p14:creationId xmlns:p14="http://schemas.microsoft.com/office/powerpoint/2010/main" val="3346036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Censo Escolar da Educação Básica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Objetivo: produzir informações </a:t>
            </a:r>
            <a:r>
              <a:rPr lang="pt-BR" dirty="0" smtClean="0"/>
              <a:t>estatísticas </a:t>
            </a:r>
            <a:r>
              <a:rPr lang="pt-BR" dirty="0"/>
              <a:t>para realização de estudos, análises, avaliações, além de orientar a definição acerca de políticas e programas públicos na área da educação básica</a:t>
            </a:r>
            <a:r>
              <a:rPr lang="pt-BR" dirty="0" smtClean="0"/>
              <a:t>.</a:t>
            </a:r>
          </a:p>
          <a:p>
            <a:endParaRPr lang="pt-BR" dirty="0" smtClean="0"/>
          </a:p>
          <a:p>
            <a:r>
              <a:rPr lang="pt-BR" dirty="0" smtClean="0"/>
              <a:t>Referência nacional comum;</a:t>
            </a:r>
          </a:p>
          <a:p>
            <a:pPr lvl="1"/>
            <a:r>
              <a:rPr lang="pt-BR" dirty="0"/>
              <a:t>E</a:t>
            </a:r>
            <a:r>
              <a:rPr lang="pt-BR" dirty="0" smtClean="0"/>
              <a:t>vita: duplicidade de esforços, números desencontrados devido a metodologias e origem diferenciadas,</a:t>
            </a:r>
          </a:p>
          <a:p>
            <a:pPr lvl="1"/>
            <a:r>
              <a:rPr lang="pt-BR" dirty="0" smtClean="0"/>
              <a:t>Confere: eficiência, racionalidade e confiabilidade devido à manutenção da metodologia da pesquisa.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84778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Por que projetar?</a:t>
            </a:r>
            <a:endParaRPr lang="pt-BR" dirty="0"/>
          </a:p>
        </p:txBody>
      </p:sp>
      <p:cxnSp>
        <p:nvCxnSpPr>
          <p:cNvPr id="5" name="Conector de seta reta 4"/>
          <p:cNvCxnSpPr/>
          <p:nvPr/>
        </p:nvCxnSpPr>
        <p:spPr>
          <a:xfrm>
            <a:off x="909072" y="2706782"/>
            <a:ext cx="7200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1187751" y="2357485"/>
            <a:ext cx="585417" cy="493313"/>
            <a:chOff x="1187751" y="2357485"/>
            <a:chExt cx="585417" cy="493313"/>
          </a:xfrm>
        </p:grpSpPr>
        <p:cxnSp>
          <p:nvCxnSpPr>
            <p:cNvPr id="7" name="Conector reto 6"/>
            <p:cNvCxnSpPr/>
            <p:nvPr/>
          </p:nvCxnSpPr>
          <p:spPr>
            <a:xfrm>
              <a:off x="1197104" y="2562766"/>
              <a:ext cx="0" cy="288032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CaixaDeTexto 18"/>
            <p:cNvSpPr txBox="1"/>
            <p:nvPr/>
          </p:nvSpPr>
          <p:spPr>
            <a:xfrm>
              <a:off x="1187751" y="2357485"/>
              <a:ext cx="58541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600" dirty="0" smtClean="0"/>
                <a:t>JAN</a:t>
              </a:r>
              <a:endParaRPr lang="pt-BR" sz="1600" dirty="0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773168" y="2357485"/>
            <a:ext cx="579005" cy="493313"/>
            <a:chOff x="1773168" y="2357485"/>
            <a:chExt cx="579005" cy="493313"/>
          </a:xfrm>
        </p:grpSpPr>
        <p:cxnSp>
          <p:nvCxnSpPr>
            <p:cNvPr id="9" name="Conector reto 8"/>
            <p:cNvCxnSpPr/>
            <p:nvPr/>
          </p:nvCxnSpPr>
          <p:spPr>
            <a:xfrm>
              <a:off x="1779714" y="2562766"/>
              <a:ext cx="0" cy="288032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CaixaDeTexto 19"/>
            <p:cNvSpPr txBox="1"/>
            <p:nvPr/>
          </p:nvSpPr>
          <p:spPr>
            <a:xfrm>
              <a:off x="1773168" y="2357485"/>
              <a:ext cx="57900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600" dirty="0" smtClean="0"/>
                <a:t>FEV</a:t>
              </a:r>
              <a:endParaRPr lang="pt-BR" sz="16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2328449" y="2357485"/>
            <a:ext cx="657552" cy="493313"/>
            <a:chOff x="2328449" y="2357485"/>
            <a:chExt cx="657552" cy="493313"/>
          </a:xfrm>
        </p:grpSpPr>
        <p:cxnSp>
          <p:nvCxnSpPr>
            <p:cNvPr id="10" name="Conector reto 9"/>
            <p:cNvCxnSpPr/>
            <p:nvPr/>
          </p:nvCxnSpPr>
          <p:spPr>
            <a:xfrm>
              <a:off x="2362324" y="2562766"/>
              <a:ext cx="0" cy="288032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CaixaDeTexto 20"/>
            <p:cNvSpPr txBox="1"/>
            <p:nvPr/>
          </p:nvSpPr>
          <p:spPr>
            <a:xfrm>
              <a:off x="2328449" y="2357485"/>
              <a:ext cx="65755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600" dirty="0" smtClean="0"/>
                <a:t>MAR</a:t>
              </a:r>
              <a:endParaRPr lang="pt-BR" sz="1600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2938676" y="2357485"/>
            <a:ext cx="601447" cy="493313"/>
            <a:chOff x="2938676" y="2357485"/>
            <a:chExt cx="601447" cy="493313"/>
          </a:xfrm>
        </p:grpSpPr>
        <p:cxnSp>
          <p:nvCxnSpPr>
            <p:cNvPr id="11" name="Conector reto 10"/>
            <p:cNvCxnSpPr/>
            <p:nvPr/>
          </p:nvCxnSpPr>
          <p:spPr>
            <a:xfrm>
              <a:off x="2944934" y="2562766"/>
              <a:ext cx="0" cy="288032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2" name="CaixaDeTexto 21"/>
            <p:cNvSpPr txBox="1"/>
            <p:nvPr/>
          </p:nvSpPr>
          <p:spPr>
            <a:xfrm>
              <a:off x="2938676" y="2357485"/>
              <a:ext cx="60144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600" dirty="0" smtClean="0"/>
                <a:t>ABR</a:t>
              </a:r>
              <a:endParaRPr lang="pt-BR" sz="16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527544" y="2357485"/>
            <a:ext cx="612408" cy="493313"/>
            <a:chOff x="3527544" y="2357485"/>
            <a:chExt cx="612408" cy="493313"/>
          </a:xfrm>
        </p:grpSpPr>
        <p:cxnSp>
          <p:nvCxnSpPr>
            <p:cNvPr id="12" name="Conector reto 11"/>
            <p:cNvCxnSpPr/>
            <p:nvPr/>
          </p:nvCxnSpPr>
          <p:spPr>
            <a:xfrm>
              <a:off x="3527544" y="2562766"/>
              <a:ext cx="0" cy="288032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CaixaDeTexto 22"/>
            <p:cNvSpPr txBox="1"/>
            <p:nvPr/>
          </p:nvSpPr>
          <p:spPr>
            <a:xfrm>
              <a:off x="3546520" y="2357485"/>
              <a:ext cx="59343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600" dirty="0" smtClean="0"/>
                <a:t>MAI</a:t>
              </a:r>
              <a:endParaRPr lang="pt-BR" sz="1600" dirty="0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4110154" y="2357485"/>
            <a:ext cx="605862" cy="493313"/>
            <a:chOff x="4110154" y="2357485"/>
            <a:chExt cx="605862" cy="493313"/>
          </a:xfrm>
        </p:grpSpPr>
        <p:cxnSp>
          <p:nvCxnSpPr>
            <p:cNvPr id="13" name="Conector reto 12"/>
            <p:cNvCxnSpPr/>
            <p:nvPr/>
          </p:nvCxnSpPr>
          <p:spPr>
            <a:xfrm>
              <a:off x="4110154" y="2562766"/>
              <a:ext cx="0" cy="288032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4" name="CaixaDeTexto 23"/>
            <p:cNvSpPr txBox="1"/>
            <p:nvPr/>
          </p:nvSpPr>
          <p:spPr>
            <a:xfrm>
              <a:off x="4112966" y="2357485"/>
              <a:ext cx="60305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600" dirty="0" smtClean="0"/>
                <a:t>JUN</a:t>
              </a:r>
              <a:endParaRPr lang="pt-BR" sz="1600" dirty="0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4692764" y="2357485"/>
            <a:ext cx="599316" cy="493313"/>
            <a:chOff x="4692764" y="2357485"/>
            <a:chExt cx="599316" cy="493313"/>
          </a:xfrm>
        </p:grpSpPr>
        <p:cxnSp>
          <p:nvCxnSpPr>
            <p:cNvPr id="14" name="Conector reto 13"/>
            <p:cNvCxnSpPr/>
            <p:nvPr/>
          </p:nvCxnSpPr>
          <p:spPr>
            <a:xfrm>
              <a:off x="4692764" y="2562766"/>
              <a:ext cx="0" cy="288032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5" name="CaixaDeTexto 24"/>
            <p:cNvSpPr txBox="1"/>
            <p:nvPr/>
          </p:nvSpPr>
          <p:spPr>
            <a:xfrm>
              <a:off x="4722693" y="2357485"/>
              <a:ext cx="56938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600" dirty="0" smtClean="0"/>
                <a:t>JUL</a:t>
              </a:r>
              <a:endParaRPr lang="pt-BR" sz="16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5275374" y="2357485"/>
            <a:ext cx="592770" cy="493313"/>
            <a:chOff x="5275374" y="2357485"/>
            <a:chExt cx="592770" cy="493313"/>
          </a:xfrm>
        </p:grpSpPr>
        <p:cxnSp>
          <p:nvCxnSpPr>
            <p:cNvPr id="15" name="Conector reto 14"/>
            <p:cNvCxnSpPr/>
            <p:nvPr/>
          </p:nvCxnSpPr>
          <p:spPr>
            <a:xfrm>
              <a:off x="5275374" y="2562766"/>
              <a:ext cx="0" cy="288032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CaixaDeTexto 25"/>
            <p:cNvSpPr txBox="1"/>
            <p:nvPr/>
          </p:nvSpPr>
          <p:spPr>
            <a:xfrm>
              <a:off x="5306772" y="2357485"/>
              <a:ext cx="56137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600" dirty="0" smtClean="0"/>
                <a:t>SET</a:t>
              </a:r>
              <a:endParaRPr lang="pt-BR" sz="1600" dirty="0"/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5825128" y="2357485"/>
            <a:ext cx="619080" cy="493313"/>
            <a:chOff x="5825128" y="2357485"/>
            <a:chExt cx="619080" cy="493313"/>
          </a:xfrm>
        </p:grpSpPr>
        <p:cxnSp>
          <p:nvCxnSpPr>
            <p:cNvPr id="16" name="Conector reto 15"/>
            <p:cNvCxnSpPr/>
            <p:nvPr/>
          </p:nvCxnSpPr>
          <p:spPr>
            <a:xfrm>
              <a:off x="5857984" y="2562766"/>
              <a:ext cx="0" cy="288032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CaixaDeTexto 26"/>
            <p:cNvSpPr txBox="1"/>
            <p:nvPr/>
          </p:nvSpPr>
          <p:spPr>
            <a:xfrm>
              <a:off x="5825128" y="2357485"/>
              <a:ext cx="61908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600" dirty="0" smtClean="0"/>
                <a:t>OUT</a:t>
              </a:r>
              <a:endParaRPr lang="pt-BR" sz="1600" dirty="0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6427689" y="2357485"/>
            <a:ext cx="630301" cy="493313"/>
            <a:chOff x="6427689" y="2357485"/>
            <a:chExt cx="630301" cy="493313"/>
          </a:xfrm>
        </p:grpSpPr>
        <p:cxnSp>
          <p:nvCxnSpPr>
            <p:cNvPr id="17" name="Conector reto 16"/>
            <p:cNvCxnSpPr/>
            <p:nvPr/>
          </p:nvCxnSpPr>
          <p:spPr>
            <a:xfrm>
              <a:off x="6440594" y="2562766"/>
              <a:ext cx="0" cy="288032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8" name="CaixaDeTexto 27"/>
            <p:cNvSpPr txBox="1"/>
            <p:nvPr/>
          </p:nvSpPr>
          <p:spPr>
            <a:xfrm>
              <a:off x="6427689" y="2357485"/>
              <a:ext cx="63030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600" dirty="0" smtClean="0"/>
                <a:t>NOV</a:t>
              </a:r>
              <a:endParaRPr lang="pt-BR" sz="1600" dirty="0"/>
            </a:p>
          </p:txBody>
        </p:sp>
      </p:grpSp>
      <p:cxnSp>
        <p:nvCxnSpPr>
          <p:cNvPr id="29" name="Conector reto 28"/>
          <p:cNvCxnSpPr/>
          <p:nvPr/>
        </p:nvCxnSpPr>
        <p:spPr>
          <a:xfrm>
            <a:off x="7605816" y="2562766"/>
            <a:ext cx="0" cy="28803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46" name="Group 45"/>
          <p:cNvGrpSpPr/>
          <p:nvPr/>
        </p:nvGrpSpPr>
        <p:grpSpPr>
          <a:xfrm>
            <a:off x="6999698" y="2357485"/>
            <a:ext cx="596638" cy="493313"/>
            <a:chOff x="6999698" y="2357485"/>
            <a:chExt cx="596638" cy="493313"/>
          </a:xfrm>
        </p:grpSpPr>
        <p:cxnSp>
          <p:nvCxnSpPr>
            <p:cNvPr id="18" name="Conector reto 17"/>
            <p:cNvCxnSpPr/>
            <p:nvPr/>
          </p:nvCxnSpPr>
          <p:spPr>
            <a:xfrm>
              <a:off x="7023204" y="2562766"/>
              <a:ext cx="0" cy="288032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CaixaDeTexto 29"/>
            <p:cNvSpPr txBox="1"/>
            <p:nvPr/>
          </p:nvSpPr>
          <p:spPr>
            <a:xfrm>
              <a:off x="6999698" y="2357485"/>
              <a:ext cx="59663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600" dirty="0" smtClean="0"/>
                <a:t>DEZ</a:t>
              </a:r>
              <a:endParaRPr lang="pt-BR" sz="16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187624" y="1988840"/>
            <a:ext cx="6418192" cy="513347"/>
            <a:chOff x="1187624" y="1988840"/>
            <a:chExt cx="6418192" cy="513347"/>
          </a:xfrm>
        </p:grpSpPr>
        <p:sp>
          <p:nvSpPr>
            <p:cNvPr id="32" name="Colchete esquerdo 31"/>
            <p:cNvSpPr/>
            <p:nvPr/>
          </p:nvSpPr>
          <p:spPr>
            <a:xfrm rot="5400000">
              <a:off x="4315883" y="-787745"/>
              <a:ext cx="161673" cy="6418192"/>
            </a:xfrm>
            <a:prstGeom prst="leftBracket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3" name="CaixaDeTexto 32"/>
            <p:cNvSpPr txBox="1"/>
            <p:nvPr/>
          </p:nvSpPr>
          <p:spPr>
            <a:xfrm>
              <a:off x="4067944" y="1988840"/>
              <a:ext cx="6832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>
                  <a:solidFill>
                    <a:schemeClr val="accent2"/>
                  </a:solidFill>
                </a:rPr>
                <a:t>2014</a:t>
              </a:r>
              <a:endParaRPr lang="pt-BR" dirty="0">
                <a:solidFill>
                  <a:schemeClr val="accent2"/>
                </a:solidFill>
              </a:endParaRPr>
            </a:p>
          </p:txBody>
        </p:sp>
      </p:grpSp>
      <p:cxnSp>
        <p:nvCxnSpPr>
          <p:cNvPr id="35" name="Conector de seta reta 34"/>
          <p:cNvCxnSpPr/>
          <p:nvPr/>
        </p:nvCxnSpPr>
        <p:spPr>
          <a:xfrm>
            <a:off x="3528693" y="2856513"/>
            <a:ext cx="0" cy="22745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6" name="Conector de seta reta 35"/>
          <p:cNvCxnSpPr/>
          <p:nvPr/>
        </p:nvCxnSpPr>
        <p:spPr>
          <a:xfrm>
            <a:off x="4112928" y="2856513"/>
            <a:ext cx="0" cy="137386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7" name="Conector de seta reta 36"/>
          <p:cNvCxnSpPr/>
          <p:nvPr/>
        </p:nvCxnSpPr>
        <p:spPr>
          <a:xfrm>
            <a:off x="7020272" y="2856513"/>
            <a:ext cx="0" cy="137386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8" name="CaixaDeTexto 37"/>
          <p:cNvSpPr txBox="1"/>
          <p:nvPr/>
        </p:nvSpPr>
        <p:spPr>
          <a:xfrm>
            <a:off x="2938676" y="3203104"/>
            <a:ext cx="11689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/>
              <a:t>Rendimento</a:t>
            </a:r>
          </a:p>
          <a:p>
            <a:pPr algn="ctr"/>
            <a:r>
              <a:rPr lang="pt-BR" sz="1400" dirty="0" smtClean="0"/>
              <a:t>2013</a:t>
            </a:r>
            <a:endParaRPr lang="pt-BR" sz="1400" dirty="0"/>
          </a:p>
        </p:txBody>
      </p:sp>
      <p:sp>
        <p:nvSpPr>
          <p:cNvPr id="39" name="CaixaDeTexto 38"/>
          <p:cNvSpPr txBox="1"/>
          <p:nvPr/>
        </p:nvSpPr>
        <p:spPr>
          <a:xfrm>
            <a:off x="6545348" y="4302388"/>
            <a:ext cx="9557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/>
              <a:t>Matrícula</a:t>
            </a:r>
          </a:p>
          <a:p>
            <a:pPr algn="ctr"/>
            <a:r>
              <a:rPr lang="pt-BR" sz="1400" dirty="0" smtClean="0"/>
              <a:t>2014</a:t>
            </a:r>
            <a:endParaRPr lang="pt-BR" sz="1400" dirty="0"/>
          </a:p>
        </p:txBody>
      </p:sp>
      <p:sp>
        <p:nvSpPr>
          <p:cNvPr id="44" name="CaixaDeTexto 43"/>
          <p:cNvSpPr txBox="1"/>
          <p:nvPr/>
        </p:nvSpPr>
        <p:spPr>
          <a:xfrm>
            <a:off x="3611353" y="4302388"/>
            <a:ext cx="10326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/>
              <a:t>Referência</a:t>
            </a:r>
          </a:p>
          <a:p>
            <a:pPr algn="ctr"/>
            <a:r>
              <a:rPr lang="pt-BR" sz="1400" dirty="0" smtClean="0"/>
              <a:t>2014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2368996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4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80010" y="3404225"/>
            <a:ext cx="8979346" cy="1824975"/>
            <a:chOff x="80010" y="3404225"/>
            <a:chExt cx="8979346" cy="1824975"/>
          </a:xfrm>
        </p:grpSpPr>
        <p:sp>
          <p:nvSpPr>
            <p:cNvPr id="4" name="Retângulo de cantos arredondados 3"/>
            <p:cNvSpPr/>
            <p:nvPr/>
          </p:nvSpPr>
          <p:spPr>
            <a:xfrm>
              <a:off x="1625386" y="3429000"/>
              <a:ext cx="5904656" cy="1800200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pt-BR" dirty="0" smtClean="0"/>
                <a:t>Ensino Fundamental</a:t>
              </a:r>
              <a:endParaRPr lang="pt-BR" dirty="0"/>
            </a:p>
          </p:txBody>
        </p:sp>
        <p:sp>
          <p:nvSpPr>
            <p:cNvPr id="70" name="Retângulo de cantos arredondados 69"/>
            <p:cNvSpPr/>
            <p:nvPr/>
          </p:nvSpPr>
          <p:spPr>
            <a:xfrm>
              <a:off x="80010" y="3429000"/>
              <a:ext cx="1240199" cy="1800200"/>
            </a:xfrm>
            <a:prstGeom prst="roundRect">
              <a:avLst/>
            </a:prstGeom>
            <a:solidFill>
              <a:schemeClr val="lt1">
                <a:alpha val="50000"/>
              </a:schemeClr>
            </a:solidFill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pt-BR" sz="1700" dirty="0" smtClean="0"/>
                <a:t>Educação</a:t>
              </a:r>
            </a:p>
            <a:p>
              <a:pPr algn="ctr"/>
              <a:r>
                <a:rPr lang="pt-BR" dirty="0" smtClean="0"/>
                <a:t>Infantil</a:t>
              </a:r>
              <a:endParaRPr lang="pt-BR" dirty="0"/>
            </a:p>
          </p:txBody>
        </p:sp>
        <p:sp>
          <p:nvSpPr>
            <p:cNvPr id="71" name="Retângulo de cantos arredondados 70"/>
            <p:cNvSpPr/>
            <p:nvPr/>
          </p:nvSpPr>
          <p:spPr>
            <a:xfrm>
              <a:off x="7835220" y="3404225"/>
              <a:ext cx="1224136" cy="1800200"/>
            </a:xfrm>
            <a:prstGeom prst="roundRect">
              <a:avLst/>
            </a:prstGeom>
            <a:solidFill>
              <a:schemeClr val="lt1">
                <a:alpha val="50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Ensino</a:t>
              </a:r>
            </a:p>
            <a:p>
              <a:pPr algn="ctr"/>
              <a:r>
                <a:rPr lang="pt-BR" dirty="0" smtClean="0"/>
                <a:t>Médio</a:t>
              </a:r>
              <a:endParaRPr lang="pt-BR" dirty="0"/>
            </a:p>
          </p:txBody>
        </p:sp>
      </p:grpSp>
      <p:cxnSp>
        <p:nvCxnSpPr>
          <p:cNvPr id="36" name="Conector em curva 35"/>
          <p:cNvCxnSpPr>
            <a:endCxn id="6" idx="0"/>
          </p:cNvCxnSpPr>
          <p:nvPr/>
        </p:nvCxnSpPr>
        <p:spPr>
          <a:xfrm rot="10800000">
            <a:off x="3850777" y="4293096"/>
            <a:ext cx="504056" cy="295182"/>
          </a:xfrm>
          <a:prstGeom prst="curvedConnector4">
            <a:avLst>
              <a:gd name="adj1" fmla="val -42634"/>
              <a:gd name="adj2" fmla="val 223911"/>
            </a:avLst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Projeção x Previsão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pt-BR" dirty="0" smtClean="0"/>
              <a:t>Projeção: procedimento técnico que utiliza dados sobre os determinantes de uma situação dinâmica para estimar o seu comportamento em determinado período de tempo.</a:t>
            </a:r>
          </a:p>
          <a:p>
            <a:pPr marL="18288" indent="0">
              <a:buNone/>
            </a:pPr>
            <a:endParaRPr lang="pt-BR" dirty="0"/>
          </a:p>
        </p:txBody>
      </p:sp>
      <p:grpSp>
        <p:nvGrpSpPr>
          <p:cNvPr id="10" name="Group 9"/>
          <p:cNvGrpSpPr/>
          <p:nvPr/>
        </p:nvGrpSpPr>
        <p:grpSpPr>
          <a:xfrm>
            <a:off x="1858556" y="4293096"/>
            <a:ext cx="5472608" cy="648072"/>
            <a:chOff x="1858556" y="4293096"/>
            <a:chExt cx="5472608" cy="648072"/>
          </a:xfrm>
        </p:grpSpPr>
        <p:sp>
          <p:nvSpPr>
            <p:cNvPr id="5" name="Retângulo de cantos arredondados 4"/>
            <p:cNvSpPr/>
            <p:nvPr/>
          </p:nvSpPr>
          <p:spPr>
            <a:xfrm>
              <a:off x="1858556" y="4293096"/>
              <a:ext cx="1008112" cy="64807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1º</a:t>
              </a:r>
              <a:endParaRPr lang="pt-BR" dirty="0"/>
            </a:p>
          </p:txBody>
        </p:sp>
        <p:sp>
          <p:nvSpPr>
            <p:cNvPr id="6" name="Retângulo de cantos arredondados 5"/>
            <p:cNvSpPr/>
            <p:nvPr/>
          </p:nvSpPr>
          <p:spPr>
            <a:xfrm>
              <a:off x="3346721" y="4293096"/>
              <a:ext cx="1008112" cy="64807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2º</a:t>
              </a:r>
              <a:endParaRPr lang="pt-BR" dirty="0"/>
            </a:p>
          </p:txBody>
        </p:sp>
        <p:sp>
          <p:nvSpPr>
            <p:cNvPr id="7" name="Retângulo de cantos arredondados 6"/>
            <p:cNvSpPr/>
            <p:nvPr/>
          </p:nvSpPr>
          <p:spPr>
            <a:xfrm>
              <a:off x="4834886" y="4293096"/>
              <a:ext cx="1008112" cy="64807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...</a:t>
              </a:r>
              <a:endParaRPr lang="pt-BR" dirty="0"/>
            </a:p>
          </p:txBody>
        </p:sp>
        <p:sp>
          <p:nvSpPr>
            <p:cNvPr id="8" name="Retângulo de cantos arredondados 7"/>
            <p:cNvSpPr/>
            <p:nvPr/>
          </p:nvSpPr>
          <p:spPr>
            <a:xfrm>
              <a:off x="6323052" y="4293096"/>
              <a:ext cx="1008112" cy="64807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9º</a:t>
              </a:r>
              <a:endParaRPr lang="pt-BR" dirty="0"/>
            </a:p>
          </p:txBody>
        </p:sp>
      </p:grpSp>
      <p:cxnSp>
        <p:nvCxnSpPr>
          <p:cNvPr id="12" name="Conector de seta reta 11"/>
          <p:cNvCxnSpPr>
            <a:stCxn id="5" idx="3"/>
            <a:endCxn id="6" idx="1"/>
          </p:cNvCxnSpPr>
          <p:nvPr/>
        </p:nvCxnSpPr>
        <p:spPr>
          <a:xfrm>
            <a:off x="2866668" y="4617132"/>
            <a:ext cx="480053" cy="0"/>
          </a:xfrm>
          <a:prstGeom prst="straightConnector1">
            <a:avLst/>
          </a:prstGeom>
          <a:ln w="28575">
            <a:solidFill>
              <a:srgbClr val="92D05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Conector em curva 13"/>
          <p:cNvCxnSpPr>
            <a:stCxn id="5" idx="3"/>
            <a:endCxn id="5" idx="0"/>
          </p:cNvCxnSpPr>
          <p:nvPr/>
        </p:nvCxnSpPr>
        <p:spPr>
          <a:xfrm flipH="1" flipV="1">
            <a:off x="2362612" y="4293096"/>
            <a:ext cx="504056" cy="324036"/>
          </a:xfrm>
          <a:prstGeom prst="curvedConnector4">
            <a:avLst>
              <a:gd name="adj1" fmla="val -45352"/>
              <a:gd name="adj2" fmla="val 216404"/>
            </a:avLst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Conector de seta reta 23"/>
          <p:cNvCxnSpPr>
            <a:endCxn id="5" idx="1"/>
          </p:cNvCxnSpPr>
          <p:nvPr/>
        </p:nvCxnSpPr>
        <p:spPr>
          <a:xfrm>
            <a:off x="1320209" y="4617132"/>
            <a:ext cx="538347" cy="0"/>
          </a:xfrm>
          <a:prstGeom prst="straightConnector1">
            <a:avLst/>
          </a:prstGeom>
          <a:ln w="28575">
            <a:solidFill>
              <a:srgbClr val="92D050"/>
            </a:solidFill>
            <a:prstDash val="dash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Conector de seta reta 28"/>
          <p:cNvCxnSpPr>
            <a:stCxn id="5" idx="2"/>
          </p:cNvCxnSpPr>
          <p:nvPr/>
        </p:nvCxnSpPr>
        <p:spPr>
          <a:xfrm>
            <a:off x="2362612" y="4941168"/>
            <a:ext cx="0" cy="57606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Conector de seta reta 34"/>
          <p:cNvCxnSpPr>
            <a:stCxn id="6" idx="3"/>
          </p:cNvCxnSpPr>
          <p:nvPr/>
        </p:nvCxnSpPr>
        <p:spPr>
          <a:xfrm>
            <a:off x="4354833" y="4617132"/>
            <a:ext cx="480053" cy="0"/>
          </a:xfrm>
          <a:prstGeom prst="straightConnector1">
            <a:avLst/>
          </a:prstGeom>
          <a:ln w="28575">
            <a:solidFill>
              <a:srgbClr val="92D05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Conector de seta reta 36"/>
          <p:cNvCxnSpPr/>
          <p:nvPr/>
        </p:nvCxnSpPr>
        <p:spPr>
          <a:xfrm flipV="1">
            <a:off x="2938676" y="4892020"/>
            <a:ext cx="450358" cy="62481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Conector de seta reta 37"/>
          <p:cNvCxnSpPr>
            <a:stCxn id="6" idx="2"/>
          </p:cNvCxnSpPr>
          <p:nvPr/>
        </p:nvCxnSpPr>
        <p:spPr>
          <a:xfrm>
            <a:off x="3850777" y="4941168"/>
            <a:ext cx="0" cy="57606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Conector de seta reta 56"/>
          <p:cNvCxnSpPr>
            <a:stCxn id="7" idx="3"/>
          </p:cNvCxnSpPr>
          <p:nvPr/>
        </p:nvCxnSpPr>
        <p:spPr>
          <a:xfrm>
            <a:off x="5842998" y="4617132"/>
            <a:ext cx="480054" cy="0"/>
          </a:xfrm>
          <a:prstGeom prst="straightConnector1">
            <a:avLst/>
          </a:prstGeom>
          <a:ln w="28575">
            <a:solidFill>
              <a:srgbClr val="92D05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Conector em curva 58"/>
          <p:cNvCxnSpPr>
            <a:endCxn id="7" idx="0"/>
          </p:cNvCxnSpPr>
          <p:nvPr/>
        </p:nvCxnSpPr>
        <p:spPr>
          <a:xfrm rot="10800000">
            <a:off x="5338942" y="4293096"/>
            <a:ext cx="496054" cy="324036"/>
          </a:xfrm>
          <a:prstGeom prst="curvedConnector4">
            <a:avLst>
              <a:gd name="adj1" fmla="val -51847"/>
              <a:gd name="adj2" fmla="val 209349"/>
            </a:avLst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Conector de seta reta 64"/>
          <p:cNvCxnSpPr>
            <a:stCxn id="7" idx="2"/>
          </p:cNvCxnSpPr>
          <p:nvPr/>
        </p:nvCxnSpPr>
        <p:spPr>
          <a:xfrm>
            <a:off x="5338942" y="4941168"/>
            <a:ext cx="2677" cy="57566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Conector de seta reta 67"/>
          <p:cNvCxnSpPr/>
          <p:nvPr/>
        </p:nvCxnSpPr>
        <p:spPr>
          <a:xfrm flipV="1">
            <a:off x="4420373" y="4892020"/>
            <a:ext cx="450358" cy="64725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Conector de seta reta 71"/>
          <p:cNvCxnSpPr/>
          <p:nvPr/>
        </p:nvCxnSpPr>
        <p:spPr>
          <a:xfrm flipV="1">
            <a:off x="1432613" y="4891603"/>
            <a:ext cx="450358" cy="62481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Conector de seta reta 74"/>
          <p:cNvCxnSpPr>
            <a:stCxn id="8" idx="3"/>
          </p:cNvCxnSpPr>
          <p:nvPr/>
        </p:nvCxnSpPr>
        <p:spPr>
          <a:xfrm>
            <a:off x="7331164" y="4617132"/>
            <a:ext cx="504056" cy="1"/>
          </a:xfrm>
          <a:prstGeom prst="straightConnector1">
            <a:avLst/>
          </a:prstGeom>
          <a:ln w="28575">
            <a:solidFill>
              <a:srgbClr val="92D050"/>
            </a:solidFill>
            <a:prstDash val="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Conector em curva 77"/>
          <p:cNvCxnSpPr>
            <a:endCxn id="8" idx="0"/>
          </p:cNvCxnSpPr>
          <p:nvPr/>
        </p:nvCxnSpPr>
        <p:spPr>
          <a:xfrm rot="10800000">
            <a:off x="6827108" y="4293096"/>
            <a:ext cx="496054" cy="314418"/>
          </a:xfrm>
          <a:prstGeom prst="curvedConnector4">
            <a:avLst>
              <a:gd name="adj1" fmla="val -44935"/>
              <a:gd name="adj2" fmla="val 209059"/>
            </a:avLst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Conector de seta reta 85"/>
          <p:cNvCxnSpPr>
            <a:stCxn id="8" idx="2"/>
          </p:cNvCxnSpPr>
          <p:nvPr/>
        </p:nvCxnSpPr>
        <p:spPr>
          <a:xfrm flipH="1">
            <a:off x="6827107" y="4941168"/>
            <a:ext cx="1" cy="59810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Conector de seta reta 86"/>
          <p:cNvCxnSpPr/>
          <p:nvPr/>
        </p:nvCxnSpPr>
        <p:spPr>
          <a:xfrm flipV="1">
            <a:off x="5905861" y="4891603"/>
            <a:ext cx="450358" cy="67011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056168" y="5661248"/>
            <a:ext cx="1411189" cy="369332"/>
          </a:xfrm>
          <a:prstGeom prst="rect">
            <a:avLst/>
          </a:prstGeom>
          <a:solidFill>
            <a:srgbClr val="8ECB4E"/>
          </a:solidFill>
          <a:effectLst/>
        </p:spPr>
        <p:txBody>
          <a:bodyPr wrap="none" rtlCol="0" anchor="ctr" anchorCtr="1">
            <a:spAutoFit/>
          </a:bodyPr>
          <a:lstStyle/>
          <a:p>
            <a:r>
              <a:rPr lang="en-US" dirty="0" err="1" smtClean="0"/>
              <a:t>Promovidos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3597307" y="5661248"/>
            <a:ext cx="962260" cy="369332"/>
          </a:xfrm>
          <a:prstGeom prst="rect">
            <a:avLst/>
          </a:prstGeom>
          <a:solidFill>
            <a:srgbClr val="F8C028"/>
          </a:solidFill>
          <a:effectLst/>
        </p:spPr>
        <p:txBody>
          <a:bodyPr wrap="none" rtlCol="0" anchor="ctr" anchorCtr="1">
            <a:spAutoFit/>
          </a:bodyPr>
          <a:lstStyle/>
          <a:p>
            <a:r>
              <a:rPr lang="en-US" dirty="0" err="1" smtClean="0"/>
              <a:t>Retidos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4694308" y="5661248"/>
            <a:ext cx="1123324" cy="369332"/>
          </a:xfrm>
          <a:prstGeom prst="rect">
            <a:avLst/>
          </a:prstGeom>
          <a:solidFill>
            <a:srgbClr val="FF0000"/>
          </a:solidFill>
          <a:effectLst/>
        </p:spPr>
        <p:txBody>
          <a:bodyPr wrap="none" rtlCol="0" anchor="ctr" anchorCtr="1">
            <a:spAutoFit/>
          </a:bodyPr>
          <a:lstStyle/>
          <a:p>
            <a:r>
              <a:rPr lang="en-US" dirty="0" err="1" smtClean="0"/>
              <a:t>Evadidos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5973404" y="5661248"/>
            <a:ext cx="1014333" cy="369332"/>
          </a:xfrm>
          <a:prstGeom prst="rect">
            <a:avLst/>
          </a:prstGeom>
          <a:solidFill>
            <a:schemeClr val="tx1"/>
          </a:solidFill>
          <a:effectLst/>
        </p:spPr>
        <p:txBody>
          <a:bodyPr wrap="none" rtlCol="0" anchor="ctr" anchorCtr="1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“</a:t>
            </a:r>
            <a:r>
              <a:rPr lang="en-US" dirty="0" err="1" smtClean="0">
                <a:solidFill>
                  <a:schemeClr val="bg1"/>
                </a:solidFill>
              </a:rPr>
              <a:t>Novos</a:t>
            </a:r>
            <a:r>
              <a:rPr lang="en-US" dirty="0" smtClean="0">
                <a:solidFill>
                  <a:schemeClr val="bg1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07600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37" presetClass="entr" presetSubtype="0" fill="hold" nodeType="after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2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" accel="100000" fill="hold">
                                          <p:stCondLst>
                                            <p:cond delay="72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2" grpId="0" animBg="1"/>
      <p:bldP spid="33" grpId="0" animBg="1"/>
      <p:bldP spid="3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354360"/>
            <a:ext cx="8640000" cy="914400"/>
          </a:xfrm>
        </p:spPr>
        <p:txBody>
          <a:bodyPr/>
          <a:lstStyle/>
          <a:p>
            <a:pPr algn="just"/>
            <a:r>
              <a:rPr lang="pt-BR" sz="2400" b="1" smtClean="0">
                <a:effectLst/>
              </a:rPr>
              <a:t>Número de Escolas Novas e Paralisadas em 2013 e Respectivas Matrículas, em Relação ao Ano de 2012 - Brasil</a:t>
            </a:r>
            <a:endParaRPr lang="pt-BR" sz="240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4155906"/>
              </p:ext>
            </p:extLst>
          </p:nvPr>
        </p:nvGraphicFramePr>
        <p:xfrm>
          <a:off x="395536" y="1628801"/>
          <a:ext cx="8352929" cy="3927595"/>
        </p:xfrm>
        <a:graphic>
          <a:graphicData uri="http://schemas.openxmlformats.org/drawingml/2006/table">
            <a:tbl>
              <a:tblPr/>
              <a:tblGrid>
                <a:gridCol w="2376264"/>
                <a:gridCol w="1584176"/>
                <a:gridCol w="1440160"/>
                <a:gridCol w="1512168"/>
                <a:gridCol w="1440161"/>
              </a:tblGrid>
              <a:tr h="60031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Etapa</a:t>
                      </a:r>
                      <a:endParaRPr lang="pt-BR" sz="2000" b="0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Número de escolas…</a:t>
                      </a:r>
                      <a:endParaRPr lang="pt-BR" sz="2000" b="0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Matrículas relativas às escolas…</a:t>
                      </a:r>
                      <a:endParaRPr lang="pt-BR" sz="2000" b="0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1148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paralisadas/</a:t>
                      </a:r>
                      <a:br>
                        <a:rPr lang="pt-BR" sz="20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pt-BR" sz="20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extintas</a:t>
                      </a:r>
                      <a:endParaRPr lang="pt-BR" sz="2000" b="0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novas</a:t>
                      </a:r>
                      <a:endParaRPr lang="pt-BR" sz="2000" b="0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paralisadas/</a:t>
                      </a:r>
                      <a:br>
                        <a:rPr lang="pt-BR" sz="20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pt-BR" sz="20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extintas</a:t>
                      </a:r>
                      <a:endParaRPr lang="pt-BR" sz="2000" b="0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novas</a:t>
                      </a:r>
                      <a:endParaRPr lang="pt-BR" sz="2000" b="0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49812"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44000" marR="144000" marT="72000" marB="72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44000" marR="144000" marT="72000" marB="72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44000" marR="144000" marT="72000" marB="72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44000" marR="144000" marT="72000" marB="72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4467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Ensino fundamental</a:t>
                      </a:r>
                      <a:endParaRPr lang="pt-BR" sz="2000" b="0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4.273</a:t>
                      </a:r>
                      <a:endParaRPr lang="pt-BR" sz="2000" b="0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44000" marR="144000" marT="72000" marB="72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1.627</a:t>
                      </a:r>
                      <a:endParaRPr lang="pt-BR" sz="2000" b="0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44000" marR="144000" marT="72000" marB="72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136.049</a:t>
                      </a:r>
                      <a:endParaRPr lang="pt-BR" sz="2000" b="0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44000" marR="144000" marT="72000" marB="72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154.093</a:t>
                      </a:r>
                      <a:endParaRPr lang="pt-BR" sz="2000" b="0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44000" marR="144000" marT="72000" marB="72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49812">
                <a:tc>
                  <a:txBody>
                    <a:bodyPr/>
                    <a:lstStyle/>
                    <a:p>
                      <a:pPr algn="l" fontAlgn="ctr"/>
                      <a:endParaRPr lang="pt-BR" sz="2000" b="1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t-BR" sz="2000" b="1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44000" marR="144000" marT="72000" marB="72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t-BR" sz="2000" b="1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44000" marR="144000" marT="72000" marB="72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t-BR" sz="2000" b="1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44000" marR="144000" marT="72000" marB="72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t-BR" sz="2000" b="1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44000" marR="144000" marT="72000" marB="72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4467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Ensino médio</a:t>
                      </a:r>
                      <a:endParaRPr lang="pt-BR" sz="2000" b="0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</a:t>
                      </a:r>
                      <a:endParaRPr lang="pt-BR" sz="2000" b="0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44000" marR="144000" marT="72000" marB="72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161</a:t>
                      </a:r>
                      <a:endParaRPr lang="pt-BR" sz="2000" b="0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44000" marR="144000" marT="72000" marB="72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13.324</a:t>
                      </a:r>
                      <a:endParaRPr lang="pt-BR" sz="2000" b="0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44000" marR="144000" marT="72000" marB="72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22.814</a:t>
                      </a:r>
                      <a:endParaRPr lang="pt-BR" sz="2000" b="0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44000" marR="144000" marT="72000" marB="72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49812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noProof="0" smtClean="0">
                          <a:effectLst/>
                          <a:latin typeface="Arial"/>
                        </a:rPr>
                        <a:t> </a:t>
                      </a:r>
                      <a:endParaRPr lang="pt-BR" sz="2000" b="0" i="0" u="none" strike="noStrike" noProof="0">
                        <a:effectLst/>
                        <a:latin typeface="Arial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noProof="0" smtClean="0">
                          <a:effectLst/>
                          <a:latin typeface="Arial"/>
                        </a:rPr>
                        <a:t> </a:t>
                      </a:r>
                      <a:endParaRPr lang="pt-BR" sz="2000" b="0" i="0" u="none" strike="noStrike" noProof="0">
                        <a:effectLst/>
                        <a:latin typeface="Arial"/>
                      </a:endParaRPr>
                    </a:p>
                  </a:txBody>
                  <a:tcPr marL="144000" marR="144000" marT="72000" marB="72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noProof="0" smtClean="0">
                          <a:effectLst/>
                          <a:latin typeface="Arial"/>
                        </a:rPr>
                        <a:t> </a:t>
                      </a:r>
                      <a:endParaRPr lang="pt-BR" sz="2000" b="0" i="0" u="none" strike="noStrike" noProof="0">
                        <a:effectLst/>
                        <a:latin typeface="Arial"/>
                      </a:endParaRPr>
                    </a:p>
                  </a:txBody>
                  <a:tcPr marL="144000" marR="144000" marT="72000" marB="72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noProof="0" smtClean="0">
                          <a:effectLst/>
                          <a:latin typeface="Arial"/>
                        </a:rPr>
                        <a:t> </a:t>
                      </a:r>
                      <a:endParaRPr lang="pt-BR" sz="2000" b="0" i="0" u="none" strike="noStrike" noProof="0">
                        <a:effectLst/>
                        <a:latin typeface="Arial"/>
                      </a:endParaRPr>
                    </a:p>
                  </a:txBody>
                  <a:tcPr marL="144000" marR="144000" marT="72000" marB="72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noProof="0" smtClean="0">
                          <a:effectLst/>
                          <a:latin typeface="Arial"/>
                        </a:rPr>
                        <a:t> </a:t>
                      </a:r>
                      <a:endParaRPr lang="pt-BR" sz="2000" b="0" i="0" u="none" strike="noStrike" noProof="0">
                        <a:effectLst/>
                        <a:latin typeface="Arial"/>
                      </a:endParaRPr>
                    </a:p>
                  </a:txBody>
                  <a:tcPr marL="144000" marR="144000" marT="72000" marB="72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49812">
                <a:tc gridSpan="5"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noProof="0" dirty="0" smtClean="0">
                          <a:effectLst/>
                          <a:latin typeface="Arial"/>
                        </a:rPr>
                        <a:t>Fonte: MEC/Inep/</a:t>
                      </a:r>
                      <a:r>
                        <a:rPr lang="pt-BR" sz="1800" b="0" i="0" u="none" strike="noStrike" noProof="0" dirty="0" err="1" smtClean="0">
                          <a:effectLst/>
                          <a:latin typeface="Arial"/>
                        </a:rPr>
                        <a:t>Deed</a:t>
                      </a:r>
                      <a:endParaRPr lang="pt-BR" sz="1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1385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640000" cy="1296144"/>
          </a:xfrm>
        </p:spPr>
        <p:txBody>
          <a:bodyPr/>
          <a:lstStyle/>
          <a:p>
            <a:pPr algn="just"/>
            <a:r>
              <a:rPr lang="pt-BR" sz="2000" b="1" dirty="0" smtClean="0">
                <a:effectLst/>
                <a:latin typeface="Arial"/>
              </a:rPr>
              <a:t>Número de escolas que ofereciam determinada etapa de ensino em 2012 e deixaram de oferecer em 2013 e número de escolas que não ofereciam essa determinada etapa em 2012 e passaram a oferecer em 2013 - Brasil</a:t>
            </a:r>
            <a:endParaRPr lang="pt-BR" sz="20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1986302"/>
              </p:ext>
            </p:extLst>
          </p:nvPr>
        </p:nvGraphicFramePr>
        <p:xfrm>
          <a:off x="395536" y="1844824"/>
          <a:ext cx="8352927" cy="3897416"/>
        </p:xfrm>
        <a:graphic>
          <a:graphicData uri="http://schemas.openxmlformats.org/drawingml/2006/table">
            <a:tbl>
              <a:tblPr/>
              <a:tblGrid>
                <a:gridCol w="2274236"/>
                <a:gridCol w="1516158"/>
                <a:gridCol w="1516158"/>
                <a:gridCol w="1494498"/>
                <a:gridCol w="1551877"/>
              </a:tblGrid>
              <a:tr h="64807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Etapa</a:t>
                      </a:r>
                      <a:endParaRPr lang="pt-BR" sz="1800" b="0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Número de escolas que…</a:t>
                      </a:r>
                      <a:endParaRPr lang="pt-BR" sz="1800" b="0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Matrículas relativas às Escolas que…</a:t>
                      </a:r>
                      <a:endParaRPr lang="pt-BR" sz="1800" b="0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8561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ofereciam e deixaram de oferecer</a:t>
                      </a:r>
                      <a:endParaRPr lang="pt-BR" sz="1800" b="0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não ofereciam e passaram a oferecer</a:t>
                      </a:r>
                      <a:endParaRPr lang="pt-BR" sz="1800" b="0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ofereciam e deixaram de oferecer</a:t>
                      </a:r>
                      <a:endParaRPr lang="pt-BR" sz="1800" b="0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não ofereciam e passaram a oferecer</a:t>
                      </a:r>
                      <a:endParaRPr lang="pt-BR" sz="1800" b="0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10532">
                <a:tc>
                  <a:txBody>
                    <a:bodyPr/>
                    <a:lstStyle/>
                    <a:p>
                      <a:pPr algn="ctr" fontAlgn="b"/>
                      <a:endParaRPr lang="pt-BR" sz="1000" b="0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pt-BR" sz="1000" b="0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pt-BR" sz="1000" b="0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pt-BR" sz="1000" b="0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pt-BR" sz="1000" b="0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64803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1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Ensino fundamental</a:t>
                      </a:r>
                      <a:endParaRPr lang="pt-BR" sz="1800" b="1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1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1.203</a:t>
                      </a:r>
                      <a:endParaRPr lang="pt-BR" sz="1800" b="1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1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1.674</a:t>
                      </a:r>
                      <a:endParaRPr lang="pt-BR" sz="1800" b="1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1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85.067</a:t>
                      </a:r>
                      <a:endParaRPr lang="pt-BR" sz="1800" b="1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1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162.370</a:t>
                      </a:r>
                      <a:endParaRPr lang="pt-BR" sz="1800" b="1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64803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Anos iniciais</a:t>
                      </a:r>
                      <a:endParaRPr lang="pt-BR" sz="1800" b="0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noProof="0" smtClean="0">
                          <a:effectLst/>
                          <a:latin typeface="Arial"/>
                        </a:rPr>
                        <a:t>1.942</a:t>
                      </a:r>
                      <a:endParaRPr lang="pt-BR" sz="1800" b="0" i="0" u="none" strike="noStrike" noProof="0">
                        <a:effectLst/>
                        <a:latin typeface="Arial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noProof="0" smtClean="0">
                          <a:effectLst/>
                          <a:latin typeface="Arial"/>
                        </a:rPr>
                        <a:t>1.739</a:t>
                      </a:r>
                      <a:endParaRPr lang="pt-BR" sz="1800" b="0" i="0" u="none" strike="noStrike" noProof="0">
                        <a:effectLst/>
                        <a:latin typeface="Arial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noProof="0" smtClean="0">
                          <a:effectLst/>
                          <a:latin typeface="Arial"/>
                        </a:rPr>
                        <a:t>106.194</a:t>
                      </a:r>
                      <a:endParaRPr lang="pt-BR" sz="1800" b="0" i="0" u="none" strike="noStrike" noProof="0">
                        <a:effectLst/>
                        <a:latin typeface="Arial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noProof="0" smtClean="0">
                          <a:effectLst/>
                          <a:latin typeface="Arial"/>
                        </a:rPr>
                        <a:t>124.882</a:t>
                      </a:r>
                      <a:endParaRPr lang="pt-BR" sz="1800" b="0" i="0" u="none" strike="noStrike" noProof="0">
                        <a:effectLst/>
                        <a:latin typeface="Arial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64803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Anos finais</a:t>
                      </a:r>
                      <a:endParaRPr lang="pt-BR" sz="1800" b="0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noProof="0" smtClean="0">
                          <a:effectLst/>
                          <a:latin typeface="Arial"/>
                        </a:rPr>
                        <a:t>1.863</a:t>
                      </a:r>
                      <a:endParaRPr lang="pt-BR" sz="1800" b="0" i="0" u="none" strike="noStrike" noProof="0">
                        <a:effectLst/>
                        <a:latin typeface="Arial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noProof="0" smtClean="0">
                          <a:effectLst/>
                          <a:latin typeface="Arial"/>
                        </a:rPr>
                        <a:t>2.098</a:t>
                      </a:r>
                      <a:endParaRPr lang="pt-BR" sz="1800" b="0" i="0" u="none" strike="noStrike" noProof="0">
                        <a:effectLst/>
                        <a:latin typeface="Arial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noProof="0" smtClean="0">
                          <a:effectLst/>
                          <a:latin typeface="Arial"/>
                        </a:rPr>
                        <a:t>109.561</a:t>
                      </a:r>
                      <a:endParaRPr lang="pt-BR" sz="1800" b="0" i="0" u="none" strike="noStrike" noProof="0">
                        <a:effectLst/>
                        <a:latin typeface="Arial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noProof="0" smtClean="0">
                          <a:effectLst/>
                          <a:latin typeface="Arial"/>
                        </a:rPr>
                        <a:t>105.506</a:t>
                      </a:r>
                      <a:endParaRPr lang="pt-BR" sz="1800" b="0" i="0" u="none" strike="noStrike" noProof="0">
                        <a:effectLst/>
                        <a:latin typeface="Arial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64803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1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Ensino médio</a:t>
                      </a:r>
                      <a:endParaRPr lang="pt-BR" sz="1800" b="1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noProof="0" smtClean="0">
                          <a:effectLst/>
                          <a:latin typeface="Arial"/>
                        </a:rPr>
                        <a:t>235</a:t>
                      </a:r>
                      <a:endParaRPr lang="pt-BR" sz="1800" b="0" i="0" u="none" strike="noStrike" noProof="0">
                        <a:effectLst/>
                        <a:latin typeface="Arial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noProof="0" smtClean="0">
                          <a:effectLst/>
                          <a:latin typeface="Arial"/>
                        </a:rPr>
                        <a:t>423</a:t>
                      </a:r>
                      <a:endParaRPr lang="pt-BR" sz="1800" b="0" i="0" u="none" strike="noStrike" noProof="0">
                        <a:effectLst/>
                        <a:latin typeface="Arial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noProof="0" smtClean="0">
                          <a:effectLst/>
                          <a:latin typeface="Arial"/>
                        </a:rPr>
                        <a:t>25.802</a:t>
                      </a:r>
                      <a:endParaRPr lang="pt-BR" sz="1800" b="0" i="0" u="none" strike="noStrike" noProof="0">
                        <a:effectLst/>
                        <a:latin typeface="Arial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noProof="0" smtClean="0">
                          <a:effectLst/>
                          <a:latin typeface="Arial"/>
                        </a:rPr>
                        <a:t>42.455</a:t>
                      </a:r>
                      <a:endParaRPr lang="pt-BR" sz="1800" b="0" i="0" u="none" strike="noStrike" noProof="0">
                        <a:effectLst/>
                        <a:latin typeface="Arial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83096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noProof="0" smtClean="0">
                          <a:effectLst/>
                          <a:latin typeface="Arial"/>
                        </a:rPr>
                        <a:t> </a:t>
                      </a:r>
                      <a:endParaRPr lang="pt-BR" sz="1000" b="0" i="0" u="none" strike="noStrike" noProof="0">
                        <a:effectLst/>
                        <a:latin typeface="Arial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noProof="0" smtClean="0">
                          <a:effectLst/>
                          <a:latin typeface="Arial"/>
                        </a:rPr>
                        <a:t> </a:t>
                      </a:r>
                      <a:endParaRPr lang="pt-BR" sz="1000" b="0" i="0" u="none" strike="noStrike" noProof="0">
                        <a:effectLst/>
                        <a:latin typeface="Arial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noProof="0" smtClean="0">
                          <a:effectLst/>
                          <a:latin typeface="Arial"/>
                        </a:rPr>
                        <a:t> </a:t>
                      </a:r>
                      <a:endParaRPr lang="pt-BR" sz="1000" b="0" i="0" u="none" strike="noStrike" noProof="0">
                        <a:effectLst/>
                        <a:latin typeface="Arial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noProof="0" smtClean="0">
                          <a:effectLst/>
                          <a:latin typeface="Arial"/>
                        </a:rPr>
                        <a:t> </a:t>
                      </a:r>
                      <a:endParaRPr lang="pt-BR" sz="1000" b="0" i="0" u="none" strike="noStrike" noProof="0">
                        <a:effectLst/>
                        <a:latin typeface="Arial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noProof="0" smtClean="0">
                          <a:effectLst/>
                          <a:latin typeface="Arial"/>
                        </a:rPr>
                        <a:t> </a:t>
                      </a:r>
                      <a:endParaRPr lang="pt-BR" sz="1000" b="0" i="0" u="none" strike="noStrike" noProof="0">
                        <a:effectLst/>
                        <a:latin typeface="Arial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86979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noProof="0" smtClean="0">
                          <a:effectLst/>
                          <a:latin typeface="Arial"/>
                        </a:rPr>
                        <a:t>Fonte: MEC/Inep/Deed</a:t>
                      </a:r>
                      <a:endParaRPr lang="pt-BR" sz="1600" b="0" i="0" u="none" strike="noStrike" noProof="0">
                        <a:effectLst/>
                        <a:latin typeface="Arial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noProof="0">
                        <a:effectLst/>
                        <a:latin typeface="Arial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noProof="0">
                        <a:effectLst/>
                        <a:latin typeface="Arial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noProof="0">
                        <a:effectLst/>
                        <a:latin typeface="Arial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5083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000" cy="1440160"/>
          </a:xfrm>
        </p:spPr>
        <p:txBody>
          <a:bodyPr/>
          <a:lstStyle/>
          <a:p>
            <a:r>
              <a:rPr lang="pt-BR" dirty="0" smtClean="0"/>
              <a:t>Desafios para a Projeção de Matrículas por Município</a:t>
            </a:r>
            <a:endParaRPr lang="pt-B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251520" y="2132856"/>
            <a:ext cx="8640960" cy="3600400"/>
          </a:xfrm>
        </p:spPr>
        <p:txBody>
          <a:bodyPr/>
          <a:lstStyle/>
          <a:p>
            <a:r>
              <a:rPr lang="pt-PT" dirty="0" smtClean="0"/>
              <a:t>Equívocos no preenchimento do Censo Escolar;</a:t>
            </a:r>
          </a:p>
          <a:p>
            <a:endParaRPr lang="pt-PT" dirty="0" smtClean="0"/>
          </a:p>
          <a:p>
            <a:r>
              <a:rPr lang="pt-PT" dirty="0" smtClean="0"/>
              <a:t>Taxas de fluxo escolar x taxas de rendimento;</a:t>
            </a:r>
          </a:p>
          <a:p>
            <a:endParaRPr lang="pt-PT" dirty="0" smtClean="0"/>
          </a:p>
          <a:p>
            <a:r>
              <a:rPr lang="pt-PT" dirty="0" smtClean="0"/>
              <a:t>Projeção da </a:t>
            </a:r>
            <a:r>
              <a:rPr lang="pt-BR" dirty="0" smtClean="0"/>
              <a:t>população</a:t>
            </a:r>
            <a:r>
              <a:rPr lang="pt-PT" dirty="0" smtClean="0"/>
              <a:t> municipal por faixas etárias educacionais e/ou idade simples.</a:t>
            </a:r>
          </a:p>
        </p:txBody>
      </p:sp>
    </p:spTree>
    <p:extLst>
      <p:ext uri="{BB962C8B-B14F-4D97-AF65-F5344CB8AC3E}">
        <p14:creationId xmlns:p14="http://schemas.microsoft.com/office/powerpoint/2010/main" val="3401858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362472"/>
            <a:ext cx="8640000" cy="914400"/>
          </a:xfrm>
        </p:spPr>
        <p:txBody>
          <a:bodyPr/>
          <a:lstStyle/>
          <a:p>
            <a:r>
              <a:rPr lang="en-US" sz="5400" dirty="0" smtClean="0"/>
              <a:t>Obrigado!</a:t>
            </a:r>
            <a:endParaRPr lang="en-US" sz="5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135726" y="2996952"/>
            <a:ext cx="8892480" cy="2592288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en-US" b="1" dirty="0" err="1"/>
              <a:t>Fábio</a:t>
            </a:r>
            <a:r>
              <a:rPr lang="en-US" b="1" dirty="0"/>
              <a:t> Pereira </a:t>
            </a:r>
            <a:r>
              <a:rPr lang="en-US" b="1" dirty="0" err="1"/>
              <a:t>Bravin</a:t>
            </a:r>
            <a:r>
              <a:rPr lang="en-US" dirty="0"/>
              <a:t>	</a:t>
            </a:r>
          </a:p>
          <a:p>
            <a:pPr marL="18288" indent="0">
              <a:spcBef>
                <a:spcPts val="1200"/>
              </a:spcBef>
              <a:buNone/>
            </a:pPr>
            <a:r>
              <a:rPr lang="en-US" sz="2000" dirty="0" err="1"/>
              <a:t>Coordenador-Geral</a:t>
            </a:r>
            <a:r>
              <a:rPr lang="en-US" sz="2000" dirty="0"/>
              <a:t> de </a:t>
            </a:r>
            <a:r>
              <a:rPr lang="en-US" sz="2000" dirty="0" err="1"/>
              <a:t>Controle</a:t>
            </a:r>
            <a:r>
              <a:rPr lang="en-US" sz="2000" dirty="0"/>
              <a:t> da </a:t>
            </a:r>
            <a:r>
              <a:rPr lang="en-US" sz="2000" dirty="0" err="1"/>
              <a:t>Qualidade</a:t>
            </a:r>
            <a:r>
              <a:rPr lang="en-US" sz="2000" dirty="0"/>
              <a:t> </a:t>
            </a:r>
            <a:r>
              <a:rPr lang="en-US" sz="2000" dirty="0" smtClean="0"/>
              <a:t>e </a:t>
            </a:r>
            <a:r>
              <a:rPr lang="en-US" sz="2000" dirty="0" err="1" smtClean="0"/>
              <a:t>Tratamento</a:t>
            </a:r>
            <a:r>
              <a:rPr lang="en-US" sz="2000" dirty="0" smtClean="0"/>
              <a:t> </a:t>
            </a:r>
            <a:r>
              <a:rPr lang="en-US" sz="2000" dirty="0"/>
              <a:t>da </a:t>
            </a:r>
            <a:r>
              <a:rPr lang="en-US" sz="2000" dirty="0" err="1"/>
              <a:t>Informação</a:t>
            </a:r>
            <a:endParaRPr lang="en-US" sz="2000" dirty="0"/>
          </a:p>
          <a:p>
            <a:pPr marL="18288" indent="0">
              <a:spcBef>
                <a:spcPts val="0"/>
              </a:spcBef>
              <a:buNone/>
            </a:pPr>
            <a:r>
              <a:rPr lang="en-US" sz="2000" dirty="0" err="1"/>
              <a:t>Diretoria</a:t>
            </a:r>
            <a:r>
              <a:rPr lang="en-US" sz="2000" dirty="0"/>
              <a:t> de </a:t>
            </a:r>
            <a:r>
              <a:rPr lang="en-US" sz="2000" dirty="0" err="1"/>
              <a:t>Estatísticas</a:t>
            </a:r>
            <a:r>
              <a:rPr lang="en-US" sz="2000" dirty="0"/>
              <a:t> </a:t>
            </a:r>
            <a:r>
              <a:rPr lang="en-US" sz="2000" dirty="0" err="1"/>
              <a:t>Educacionais</a:t>
            </a:r>
            <a:r>
              <a:rPr lang="en-US" sz="2000" dirty="0"/>
              <a:t>/</a:t>
            </a:r>
            <a:r>
              <a:rPr lang="en-US" sz="2000" dirty="0" err="1"/>
              <a:t>Inep</a:t>
            </a:r>
            <a:r>
              <a:rPr lang="en-US" dirty="0"/>
              <a:t>	</a:t>
            </a:r>
            <a:endParaRPr lang="pt-BR" dirty="0" smtClean="0"/>
          </a:p>
          <a:p>
            <a:pPr marL="18288" indent="0">
              <a:spcBef>
                <a:spcPts val="1200"/>
              </a:spcBef>
              <a:buNone/>
            </a:pPr>
            <a:r>
              <a:rPr lang="pt-BR" sz="2000" dirty="0" smtClean="0"/>
              <a:t>SIG </a:t>
            </a:r>
            <a:r>
              <a:rPr lang="pt-BR" sz="2000" dirty="0"/>
              <a:t>Quadra 04 lote 327 CEP: 70610-908, Brasília – DF</a:t>
            </a:r>
          </a:p>
          <a:p>
            <a:pPr marL="18288" indent="0">
              <a:buNone/>
            </a:pPr>
            <a:r>
              <a:rPr lang="pt-BR" sz="2000" dirty="0"/>
              <a:t>(61) 2022-3150	</a:t>
            </a:r>
          </a:p>
        </p:txBody>
      </p:sp>
    </p:spTree>
    <p:extLst>
      <p:ext uri="{BB962C8B-B14F-4D97-AF65-F5344CB8AC3E}">
        <p14:creationId xmlns:p14="http://schemas.microsoft.com/office/powerpoint/2010/main" val="1606517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lementar">
  <a:themeElements>
    <a:clrScheme name="Elementar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r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5918</TotalTime>
  <Words>393</Words>
  <Application>Microsoft Office PowerPoint</Application>
  <PresentationFormat>Apresentação na tela (4:3)</PresentationFormat>
  <Paragraphs>124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Elementar</vt:lpstr>
      <vt:lpstr>Fundamentos da projeção de matrículas para os Programas do Livro</vt:lpstr>
      <vt:lpstr>Censo Escolar da Educação Básica</vt:lpstr>
      <vt:lpstr>Censo Escolar da Educação Básica</vt:lpstr>
      <vt:lpstr>Por que projetar?</vt:lpstr>
      <vt:lpstr>Projeção x Previsão</vt:lpstr>
      <vt:lpstr>Número de Escolas Novas e Paralisadas em 2013 e Respectivas Matrículas, em Relação ao Ano de 2012 - Brasil</vt:lpstr>
      <vt:lpstr>Número de escolas que ofereciam determinada etapa de ensino em 2012 e deixaram de oferecer em 2013 e número de escolas que não ofereciam essa determinada etapa em 2012 e passaram a oferecer em 2013 - Brasil</vt:lpstr>
      <vt:lpstr>Desafios para a Projeção de Matrículas por Município</vt:lpstr>
      <vt:lpstr>Obrigado!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Projeção de matrículas para os programas do livro.</dc:title>
  <dc:creator>Fabio Pereira Bravin</dc:creator>
  <cp:lastModifiedBy>ANA CAROLINA SOUZA LUTTNER</cp:lastModifiedBy>
  <cp:revision>29</cp:revision>
  <dcterms:created xsi:type="dcterms:W3CDTF">2014-10-30T20:37:00Z</dcterms:created>
  <dcterms:modified xsi:type="dcterms:W3CDTF">2014-11-20T19:12:13Z</dcterms:modified>
</cp:coreProperties>
</file>